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9"/>
  </p:notesMasterIdLst>
  <p:sldIdLst>
    <p:sldId id="258" r:id="rId2"/>
    <p:sldId id="348" r:id="rId3"/>
    <p:sldId id="310" r:id="rId4"/>
    <p:sldId id="323" r:id="rId5"/>
    <p:sldId id="324" r:id="rId6"/>
    <p:sldId id="325" r:id="rId7"/>
    <p:sldId id="326" r:id="rId8"/>
    <p:sldId id="327" r:id="rId9"/>
    <p:sldId id="328" r:id="rId10"/>
    <p:sldId id="342" r:id="rId11"/>
    <p:sldId id="334" r:id="rId12"/>
    <p:sldId id="329" r:id="rId13"/>
    <p:sldId id="330" r:id="rId14"/>
    <p:sldId id="332" r:id="rId15"/>
    <p:sldId id="331" r:id="rId16"/>
    <p:sldId id="333" r:id="rId17"/>
    <p:sldId id="335" r:id="rId18"/>
    <p:sldId id="337" r:id="rId19"/>
    <p:sldId id="336" r:id="rId20"/>
    <p:sldId id="346" r:id="rId21"/>
    <p:sldId id="339" r:id="rId22"/>
    <p:sldId id="344" r:id="rId23"/>
    <p:sldId id="341" r:id="rId24"/>
    <p:sldId id="345" r:id="rId25"/>
    <p:sldId id="340" r:id="rId26"/>
    <p:sldId id="321" r:id="rId27"/>
    <p:sldId id="347" r:id="rId28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93" autoAdjust="0"/>
    <p:restoredTop sz="96340"/>
  </p:normalViewPr>
  <p:slideViewPr>
    <p:cSldViewPr snapToGrid="0">
      <p:cViewPr varScale="1">
        <p:scale>
          <a:sx n="136" d="100"/>
          <a:sy n="136" d="100"/>
        </p:scale>
        <p:origin x="2144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0.png>
</file>

<file path=ppt/media/image11.png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png>
</file>

<file path=ppt/media/image17.tiff>
</file>

<file path=ppt/media/image18.png>
</file>

<file path=ppt/media/image18.tiff>
</file>

<file path=ppt/media/image19.png>
</file>

<file path=ppt/media/image19.tif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B7D6DDD3-D7E9-488B-B626-1E8285E424D8}" type="datetimeFigureOut">
              <a:rPr lang="en-US" smtClean="0"/>
              <a:t>5/10/21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65CF6084-2C3C-4FE7-B181-D16A34290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425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6171231"/>
            <a:ext cx="12192000" cy="697337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7" name="Rectangle 16"/>
          <p:cNvSpPr/>
          <p:nvPr userDrawn="1"/>
        </p:nvSpPr>
        <p:spPr>
          <a:xfrm>
            <a:off x="15" y="6094179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64" y="6292310"/>
            <a:ext cx="2113225" cy="334949"/>
          </a:xfrm>
          <a:prstGeom prst="rect">
            <a:avLst/>
          </a:prstGeom>
        </p:spPr>
      </p:pic>
      <p:pic>
        <p:nvPicPr>
          <p:cNvPr id="15" name="Picture 14" descr="final-logo-3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914" y="6270691"/>
            <a:ext cx="1117381" cy="817404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6794" y="6314268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91440" indent="-91440">
              <a:buSzPct val="100000"/>
              <a:buFont typeface="Wingdings" panose="05000000000000000000" pitchFamily="2" charset="2"/>
              <a:buChar char="q"/>
              <a:defRPr/>
            </a:lvl1pPr>
          </a:lstStyle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>
            <a:off x="0" y="6339080"/>
            <a:ext cx="12192000" cy="518920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15" y="627259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" name="Picture 16" descr="final-logo-3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914" y="6379551"/>
            <a:ext cx="1117381" cy="817404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45" y="6405564"/>
            <a:ext cx="2113225" cy="334949"/>
          </a:xfrm>
          <a:prstGeom prst="rect">
            <a:avLst/>
          </a:prstGeom>
        </p:spPr>
      </p:pic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6794" y="6314268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54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6019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3782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339080"/>
            <a:ext cx="12192000" cy="518920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15" y="627259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32682" y="6508672"/>
            <a:ext cx="984019" cy="273844"/>
          </a:xfrm>
          <a:prstGeom prst="rect">
            <a:avLst/>
          </a:prstGeom>
        </p:spPr>
        <p:txBody>
          <a:bodyPr vert="horz" lIns="68567" tIns="34289" rIns="68567" bIns="34289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07" y="6405564"/>
            <a:ext cx="2113225" cy="334949"/>
          </a:xfrm>
          <a:prstGeom prst="rect">
            <a:avLst/>
          </a:prstGeom>
        </p:spPr>
      </p:pic>
      <p:pic>
        <p:nvPicPr>
          <p:cNvPr id="16" name="Picture 15" descr="final-logo-3.eps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2543" y="6446621"/>
            <a:ext cx="923615" cy="6756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6160663"/>
            <a:ext cx="12192000" cy="697337"/>
          </a:xfrm>
          <a:prstGeom prst="rect">
            <a:avLst/>
          </a:prstGeom>
          <a:solidFill>
            <a:srgbClr val="57068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15" y="6094179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0402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539277"/>
            <a:ext cx="10058400" cy="432981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46794" y="6314268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4330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307" y="6307398"/>
            <a:ext cx="2113225" cy="334949"/>
          </a:xfrm>
          <a:prstGeom prst="rect">
            <a:avLst/>
          </a:prstGeom>
        </p:spPr>
      </p:pic>
      <p:pic>
        <p:nvPicPr>
          <p:cNvPr id="15" name="Picture 14" descr="final-logo-3.eps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1914" y="6270691"/>
            <a:ext cx="1117381" cy="81740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0051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 sz="6600" dirty="0"/>
              <a:t>Lecture 13 </a:t>
            </a:r>
            <a:br>
              <a:rPr lang="en-US" sz="6600" dirty="0"/>
            </a:br>
            <a:r>
              <a:rPr lang="en-US" sz="6600" dirty="0"/>
              <a:t>Decision Trees and Random Forest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El-GY 6143:  Introduction to machine learning</a:t>
            </a:r>
          </a:p>
          <a:p>
            <a:r>
              <a:rPr lang="en-US" dirty="0"/>
              <a:t>Prof. Pei </a:t>
            </a:r>
            <a:r>
              <a:rPr lang="en-US" dirty="0" err="1"/>
              <a:t>LIu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2935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9DC63-5B6D-3A41-9113-537EFF441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60496-F40A-3345-8BB3-9A9448CA7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For each feature, find all splits where this feature was used as the split variable and add up the loss reduction at all such splits</a:t>
            </a:r>
          </a:p>
          <a:p>
            <a:r>
              <a:rPr lang="en-US" dirty="0"/>
              <a:t> The sum reflects the importance of this feature!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C3A7F2-07AB-0948-857B-6BDD6257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3747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8BCD3-4A1F-E04A-A65A-68A6F1A9B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Demo: weather prediction using 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7A634-D529-4A40-9573-8E4FE98BC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6249B9-045F-3C4B-B7B8-3EADFEA42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952D61-50CB-934A-B955-88205C2B7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539" y="1482556"/>
            <a:ext cx="9185882" cy="4443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35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8FC2E-04F0-F044-889F-A851B606E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classification?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05EF3-7048-1F48-AE33-53B57ADF7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The predicted class for each region = the majority class of training samples in the region</a:t>
            </a:r>
          </a:p>
          <a:p>
            <a:r>
              <a:rPr lang="en-US" dirty="0"/>
              <a:t> How to design the tree? </a:t>
            </a:r>
          </a:p>
          <a:p>
            <a:pPr lvl="1"/>
            <a:r>
              <a:rPr lang="en-US" dirty="0"/>
              <a:t>Can use the same greedy algorithm</a:t>
            </a:r>
          </a:p>
          <a:p>
            <a:pPr lvl="1"/>
            <a:r>
              <a:rPr lang="en-US" dirty="0"/>
              <a:t>Split each region (by picking a feature and a threshold) to minimize a loss </a:t>
            </a:r>
          </a:p>
          <a:p>
            <a:pPr lvl="1"/>
            <a:r>
              <a:rPr lang="en-US" dirty="0"/>
              <a:t>What loss functions to use?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4E39C-8C20-D445-A306-F7A5E964A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245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F7529-7E99-7F45-828A-5707CB13E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loss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2BE6D8-ED2D-F744-BA2C-0EB2842F1C2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Misclassification rate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</m:sup>
                      <m:e>
                        <m:nary>
                          <m:naryPr>
                            <m:chr m:val="∑"/>
                            <m:limLoc m:val="subSup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𝑛</m:t>
                                </m:r>
                              </m:sub>
                            </m:sSub>
                            <m:r>
                              <m:rPr>
                                <m:brk m:alnAt="25"/>
                              </m:r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𝑅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𝑚</m:t>
                                </m:r>
                              </m:sub>
                            </m:sSub>
                          </m:sub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d>
                                  <m:d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b>
                                    </m:s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≠</m:t>
                                    </m:r>
                                    <m:sSub>
                                      <m:sSub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̅"/>
                                            <m:ctrlP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i="1">
                                                <a:latin typeface="Cambria Math" panose="02040503050406030204" pitchFamily="18" charset="0"/>
                                              </a:rPr>
                                              <m:t>𝑦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𝑚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  <m:sup/>
                            </m:sSup>
                          </m:e>
                        </m:nary>
                      </m:e>
                    </m:nary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dirty="0"/>
                  <a:t>= majority class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Gini index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limLoc m:val="subSup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d>
                          <m:dPr>
                            <m:begChr m:val="|"/>
                            <m:endChr m:val="|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𝑇</m:t>
                            </m:r>
                          </m:e>
                        </m:d>
                      </m:sup>
                      <m:e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nary>
                          <m:naryPr>
                            <m:chr m:val="∑"/>
                            <m:limLoc m:val="subSup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𝐾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acc>
                                  <m:accPr>
                                    <m:chr m:val="̂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acc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,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</m:sSub>
                              </m:e>
                            </m:d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,  </m:t>
                            </m:r>
                            <m:r>
                              <a:rPr lang="en-US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nary>
                      </m:e>
                    </m:nary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= ratio of samples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dirty="0"/>
                  <a:t> that is class k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dirty="0"/>
                  <a:t>Expected error rate if we randomly pick an index, with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/>
                  <a:t> and error rate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1−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Cross entropy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d>
                            <m:dPr>
                              <m:begChr m:val="|"/>
                              <m:endChr m:val="|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sup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nary>
                            <m:naryPr>
                              <m:chr m:val="∑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acc>
                                    <m:accPr>
                                      <m:chr m:val="̂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</m:acc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func>
                                <m:func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sSub>
                                    <m:sSub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acc>
                                        <m:accPr>
                                          <m:chr m:val="̂"/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𝑝</m:t>
                                          </m:r>
                                        </m:e>
                                      </m:acc>
                                    </m:e>
                                    <m: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func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,  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  <a:p>
                <a:pPr lvl="1"/>
                <a:r>
                  <a:rPr lang="en-US" dirty="0"/>
                  <a:t>Smaller entropy means less uniform distribution (the region is more pure!)</a:t>
                </a:r>
              </a:p>
              <a:p>
                <a:r>
                  <a:rPr lang="en-US" dirty="0"/>
                  <a:t>Gini and cross entropy loss lead to more ”Pure” regions, with 1 dominate class in each region.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F42BE6D8-ED2D-F744-BA2C-0EB2842F1C2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87" t="-1754" b="-163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E331A2-6667-764F-8EAB-2E5F44E87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960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EBF77-70A6-D74B-9C1D-9E259EC65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 and pruning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DFA86-C465-BE42-A03A-445BFC0A6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After a tree is designed, the performance is still measured by the misclassification rate or accuracy </a:t>
            </a:r>
          </a:p>
          <a:p>
            <a:r>
              <a:rPr lang="en-US" dirty="0"/>
              <a:t> It is typical to use the Gini index or cross entropy when growing a tree, but use the misclassification rate for pruning a tree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5A1E3-FC52-9E48-8B9F-57CE9C341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811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35AF7-006C-104B-8D50-8C4522F46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Classifying heart disease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2C3611A-98D7-9748-9BC6-BBEF8A7325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27589" y="1866900"/>
            <a:ext cx="6096119" cy="303167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67D0EE-A992-D449-AF1C-BC6162292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4B8A47-66E5-474E-BA15-659D685CA3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141" y="1779813"/>
            <a:ext cx="5204177" cy="250915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83C084E-D912-3343-94B3-4362E66E97CB}"/>
              </a:ext>
            </a:extLst>
          </p:cNvPr>
          <p:cNvSpPr/>
          <p:nvPr/>
        </p:nvSpPr>
        <p:spPr>
          <a:xfrm>
            <a:off x="3894862" y="5335334"/>
            <a:ext cx="83319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web.stanford.edu</a:t>
            </a:r>
            <a:r>
              <a:rPr lang="en-US" dirty="0"/>
              <a:t>/class/stats202/notes/Tree/Classification-</a:t>
            </a:r>
            <a:r>
              <a:rPr lang="en-US" dirty="0" err="1"/>
              <a:t>trees.html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209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24C0E-FCD8-A74F-801F-1D11F3190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 of decision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BDF97-0377-714C-BF96-1A53207DB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Easy to interpret: Doctors like them </a:t>
            </a:r>
          </a:p>
          <a:p>
            <a:r>
              <a:rPr lang="en-US" dirty="0"/>
              <a:t> Closer to human decision making</a:t>
            </a:r>
          </a:p>
          <a:p>
            <a:r>
              <a:rPr lang="en-US" dirty="0"/>
              <a:t> Feature importance can be derived during training</a:t>
            </a:r>
          </a:p>
          <a:p>
            <a:r>
              <a:rPr lang="en-US" dirty="0"/>
              <a:t> Can easily handle mixed type of features (numerical and categorical) and missing features in some samples</a:t>
            </a:r>
          </a:p>
          <a:p>
            <a:pPr lvl="1"/>
            <a:r>
              <a:rPr lang="en-US" dirty="0"/>
              <a:t>Did not discuss here</a:t>
            </a:r>
          </a:p>
          <a:p>
            <a:r>
              <a:rPr lang="en-US" dirty="0"/>
              <a:t> Problem:</a:t>
            </a:r>
          </a:p>
          <a:p>
            <a:pPr lvl="1"/>
            <a:r>
              <a:rPr lang="en-US" dirty="0"/>
              <a:t>To reduce bias, needs to grow the tree deeper</a:t>
            </a:r>
          </a:p>
          <a:p>
            <a:pPr lvl="1"/>
            <a:r>
              <a:rPr lang="en-US" dirty="0"/>
              <a:t>Deeper trees tend to overfit the training data (Large variance among different training data)</a:t>
            </a:r>
          </a:p>
          <a:p>
            <a:pPr lvl="1"/>
            <a:r>
              <a:rPr lang="en-US" dirty="0"/>
              <a:t>How to overcome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DE587B-29C9-A24A-8475-F17CDFA6D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023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F3FE4-58FB-7847-9596-1574E1F20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Bagging (</a:t>
            </a:r>
            <a:r>
              <a:rPr lang="en-US" dirty="0">
                <a:solidFill>
                  <a:srgbClr val="FF0000"/>
                </a:solidFill>
              </a:rPr>
              <a:t>B</a:t>
            </a:r>
            <a:r>
              <a:rPr lang="en-US" dirty="0"/>
              <a:t>ootstrap </a:t>
            </a:r>
            <a:r>
              <a:rPr lang="en-US" dirty="0">
                <a:solidFill>
                  <a:srgbClr val="FF0000"/>
                </a:solidFill>
              </a:rPr>
              <a:t>Agg</a:t>
            </a:r>
            <a:r>
              <a:rPr lang="en-US" dirty="0"/>
              <a:t>regat</a:t>
            </a:r>
            <a:r>
              <a:rPr lang="en-US" dirty="0">
                <a:solidFill>
                  <a:srgbClr val="FF0000"/>
                </a:solidFill>
              </a:rPr>
              <a:t>ing)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7F5C8-A61B-A44D-A702-84995CA628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Idea: Generate multiple trees from different training sets, and apply all models to each test sample and take average (or majority) of the results from all the trees</a:t>
            </a:r>
          </a:p>
          <a:p>
            <a:r>
              <a:rPr lang="en-US" dirty="0">
                <a:solidFill>
                  <a:schemeClr val="tx1"/>
                </a:solidFill>
              </a:rPr>
              <a:t>How to generate different training sets giving a dataset?</a:t>
            </a:r>
          </a:p>
          <a:p>
            <a:r>
              <a:rPr lang="en-US" dirty="0">
                <a:solidFill>
                  <a:schemeClr val="tx1"/>
                </a:solidFill>
              </a:rPr>
              <a:t>Cross validation: using a subset of data each time for training and the remaining for testing</a:t>
            </a:r>
          </a:p>
          <a:p>
            <a:r>
              <a:rPr lang="en-US" dirty="0">
                <a:solidFill>
                  <a:srgbClr val="FF0000"/>
                </a:solidFill>
              </a:rPr>
              <a:t>Bootstrap sampling</a:t>
            </a:r>
            <a:r>
              <a:rPr lang="en-US" dirty="0">
                <a:solidFill>
                  <a:schemeClr val="tx1"/>
                </a:solidFill>
              </a:rPr>
              <a:t>: Sampling by </a:t>
            </a:r>
            <a:r>
              <a:rPr lang="en-US" dirty="0">
                <a:solidFill>
                  <a:srgbClr val="FF0000"/>
                </a:solidFill>
              </a:rPr>
              <a:t>replacement</a:t>
            </a:r>
            <a:r>
              <a:rPr lang="en-US" dirty="0">
                <a:solidFill>
                  <a:schemeClr val="tx1"/>
                </a:solidFill>
              </a:rPr>
              <a:t>, each sampling contains the same number of samples as the original dataset, but some samples are replicated, others were not included</a:t>
            </a:r>
          </a:p>
          <a:p>
            <a:r>
              <a:rPr lang="en-US" dirty="0">
                <a:solidFill>
                  <a:schemeClr val="tx1"/>
                </a:solidFill>
              </a:rPr>
              <a:t>Bagging: Generate B models from B bootstrap samplings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Regression: Average the prediction results from B models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Classification: Take the majority class index</a:t>
            </a:r>
          </a:p>
          <a:p>
            <a:r>
              <a:rPr lang="en-US" dirty="0">
                <a:solidFill>
                  <a:schemeClr val="tx1"/>
                </a:solidFill>
              </a:rPr>
              <a:t>Apply to other regressors/classifiers as well.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FB4D5A-642E-E14A-8457-23A77FA98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680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618D8-FCB4-1749-820E-9723C2A49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 of bag (OOB) error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D60A86-888F-8B4E-8311-DBBB0114860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539277"/>
                <a:ext cx="5749569" cy="4303961"/>
              </a:xfrm>
            </p:spPr>
            <p:txBody>
              <a:bodyPr>
                <a:normAutofit fontScale="85000" lnSpcReduction="20000"/>
              </a:bodyPr>
              <a:lstStyle/>
              <a:p>
                <a:r>
                  <a:rPr lang="en-US" dirty="0"/>
                  <a:t>Each time we draw a bootstrap sampling, we only use ~63% of the samples</a:t>
                </a:r>
              </a:p>
              <a:p>
                <a:pPr lvl="1"/>
                <a:r>
                  <a:rPr lang="en-US" dirty="0"/>
                  <a:t>Probability that a sample is chosen among N samples in each bootstrap sampling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1−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1−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p>
                      </m:sSup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=0.632</m:t>
                      </m:r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We can use the remaining samples for testing</a:t>
                </a:r>
              </a:p>
              <a:p>
                <a:r>
                  <a:rPr lang="en-US" dirty="0"/>
                  <a:t>OOB Error</a:t>
                </a:r>
              </a:p>
              <a:p>
                <a:pPr lvl="1"/>
                <a:r>
                  <a:rPr lang="en-US" dirty="0"/>
                  <a:t>For each sample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, find the models generated by samplings which do not contain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. There are about 0.37B of models. Average predictions by these models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Compute the regression/classification error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Average the error over all samples</a:t>
                </a:r>
              </a:p>
              <a:p>
                <a:r>
                  <a:rPr lang="en-US" dirty="0"/>
                  <a:t>We can use OOB error as an estimate of the test error. </a:t>
                </a:r>
              </a:p>
              <a:p>
                <a:r>
                  <a:rPr lang="en-US" dirty="0"/>
                  <a:t>Does not require design multiple models for multiple folds as in cross validation. OOB can be estimated from one pass of designing multiple trees.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0D60A86-888F-8B4E-8311-DBBB0114860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539277"/>
                <a:ext cx="5749569" cy="4303961"/>
              </a:xfrm>
              <a:blipFill>
                <a:blip r:embed="rId2"/>
                <a:stretch>
                  <a:fillRect l="-1982" t="-1765" r="-22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412DD-AF7C-9645-82B8-CE421F64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33410C-3BDF-E247-AB29-EAD6DDC97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0069" y="2217337"/>
            <a:ext cx="4770659" cy="29478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12763D-64C8-B248-A7A7-5473D62D8882}"/>
              </a:ext>
            </a:extLst>
          </p:cNvPr>
          <p:cNvSpPr txBox="1"/>
          <p:nvPr/>
        </p:nvSpPr>
        <p:spPr>
          <a:xfrm>
            <a:off x="9981239" y="5370390"/>
            <a:ext cx="1879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ESL Fig. 15.4</a:t>
            </a:r>
          </a:p>
        </p:txBody>
      </p:sp>
    </p:spTree>
    <p:extLst>
      <p:ext uri="{BB962C8B-B14F-4D97-AF65-F5344CB8AC3E}">
        <p14:creationId xmlns:p14="http://schemas.microsoft.com/office/powerpoint/2010/main" val="40712657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C1869-44FA-3644-8155-5E6FED460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bagging?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AD09C-DBA5-7C4F-933F-04D8A5E7C8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When a regressor or classifier has tendency to overfit (i.e. sensitive to the training set), bagging reduces the variance of the prediction </a:t>
            </a:r>
          </a:p>
          <a:p>
            <a:pPr lvl="1"/>
            <a:r>
              <a:rPr lang="en-US" dirty="0"/>
              <a:t>Reduce the test error</a:t>
            </a:r>
          </a:p>
          <a:p>
            <a:pPr lvl="1"/>
            <a:r>
              <a:rPr lang="en-US" dirty="0"/>
              <a:t>Particularly useful for decision trees</a:t>
            </a:r>
          </a:p>
          <a:p>
            <a:r>
              <a:rPr lang="en-US" dirty="0"/>
              <a:t>When the sample number N in a given dataset is large</a:t>
            </a:r>
          </a:p>
          <a:p>
            <a:pPr lvl="1"/>
            <a:r>
              <a:rPr lang="en-US" dirty="0"/>
              <a:t>The empirical distribution is similar to the true distribution</a:t>
            </a:r>
          </a:p>
          <a:p>
            <a:pPr lvl="1"/>
            <a:r>
              <a:rPr lang="en-US" dirty="0"/>
              <a:t>Each bootstrap sampling is similar to an independent realization of the true distribution</a:t>
            </a:r>
          </a:p>
          <a:p>
            <a:pPr lvl="1"/>
            <a:r>
              <a:rPr lang="en-US" dirty="0"/>
              <a:t>Bagging amounts to averaging the fits from many identically distributed datasets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B7EFEE-234A-0E49-9B0E-1B0C2432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295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F3FF4-0C7D-4C49-979B-577623A5C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of Semester Logistics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72CE6-378E-FE46-A6BB-9CB0C870F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 exam on Monday May 17, 11:00AM-1:30PM over Zoom</a:t>
            </a:r>
          </a:p>
          <a:p>
            <a:pPr lvl="1"/>
            <a:r>
              <a:rPr lang="en-US" dirty="0"/>
              <a:t>Will send Zoom link later this week by email</a:t>
            </a:r>
          </a:p>
          <a:p>
            <a:pPr lvl="1"/>
            <a:r>
              <a:rPr lang="en-US" dirty="0"/>
              <a:t>Same format as midterm</a:t>
            </a:r>
          </a:p>
          <a:p>
            <a:r>
              <a:rPr lang="en-US" dirty="0"/>
              <a:t>Please check all your homework grades by Sunday.</a:t>
            </a:r>
          </a:p>
          <a:p>
            <a:pPr lvl="1"/>
            <a:r>
              <a:rPr lang="en-US" dirty="0"/>
              <a:t>If there are any problems, talk with Ashutosh during next week’s office hours</a:t>
            </a:r>
          </a:p>
          <a:p>
            <a:pPr lvl="1"/>
            <a:r>
              <a:rPr lang="en-US" dirty="0"/>
              <a:t>Last homework (this lecture) will not be graded since solution will be posted</a:t>
            </a:r>
          </a:p>
          <a:p>
            <a:r>
              <a:rPr lang="en-US" dirty="0"/>
              <a:t>Final project (optional) due by next Friday</a:t>
            </a:r>
          </a:p>
          <a:p>
            <a:pPr lvl="1"/>
            <a:r>
              <a:rPr lang="en-US" dirty="0"/>
              <a:t>Submission via </a:t>
            </a:r>
            <a:r>
              <a:rPr lang="en-US" dirty="0" err="1"/>
              <a:t>NYUClasses</a:t>
            </a:r>
            <a:endParaRPr lang="en-US" dirty="0"/>
          </a:p>
          <a:p>
            <a:pPr lvl="1"/>
            <a:r>
              <a:rPr lang="en-US" dirty="0"/>
              <a:t>Submit a quad chart, a brief report and .</a:t>
            </a:r>
            <a:r>
              <a:rPr lang="en-US" dirty="0" err="1"/>
              <a:t>ipynd</a:t>
            </a:r>
            <a:r>
              <a:rPr lang="en-US" dirty="0"/>
              <a:t> (both pdf and executable)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7A4536-DADC-BC46-9F1D-247558324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12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CC875-1599-7E47-927A-3E8D08E92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bagging?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28D383-D706-194B-8C89-ED886F086ED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 Trees generated by different samplings can be very similar</a:t>
                </a:r>
              </a:p>
              <a:p>
                <a:r>
                  <a:rPr lang="en-US" dirty="0"/>
                  <a:t> Test error reduces slowly as </a:t>
                </a:r>
                <a:r>
                  <a:rPr lang="en-US" i="1" dirty="0"/>
                  <a:t>B</a:t>
                </a:r>
                <a:r>
                  <a:rPr lang="en-US" dirty="0"/>
                  <a:t> increases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) : prediction by tree  b for test sample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Assume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) for all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r>
                  <a:rPr lang="en-US" dirty="0"/>
                  <a:t>  have the same mean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and variance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Assume these predictions have pair-wise correlation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The variance of the average prediction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den>
                    </m:f>
                    <m:nary>
                      <m:naryPr>
                        <m:chr m:val="∑"/>
                        <m:limLoc m:val="subSup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i="1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i="1">
                            <a:latin typeface="Cambria Math" panose="02040503050406030204" pitchFamily="18" charset="0"/>
                          </a:rPr>
                          <m:t>:</m:t>
                        </m:r>
                      </m:e>
                    </m:nary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i="1" dirty="0">
                    <a:latin typeface="Cambria Math" panose="02040503050406030204" pitchFamily="18" charset="0"/>
                  </a:rPr>
                  <a:t> </a:t>
                </a:r>
                <a:r>
                  <a:rPr lang="en-US" dirty="0">
                    <a:latin typeface="Cambria Math" panose="02040503050406030204" pitchFamily="18" charset="0"/>
                  </a:rPr>
                  <a:t>(Shown on board)</a:t>
                </a:r>
              </a:p>
              <a:p>
                <a:pPr marL="201168" lvl="1" indent="0" algn="ctr">
                  <a:buNone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  </m:t>
                    </m:r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ρ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(1−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ρ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  <a:p>
                <a:pPr lvl="1"/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528D383-D706-194B-8C89-ED886F086ED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61" t="-1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F9B93-949E-FC4B-8707-F5D10D39B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2797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366AE-7488-1843-8F47-9FFAFB92E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0E17E3-B81C-5F4F-A638-D4013D95966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 As with Bagging: fit a different tree for each bootstrap sampling</a:t>
                </a:r>
              </a:p>
              <a:p>
                <a:r>
                  <a:rPr lang="en-US" dirty="0"/>
                  <a:t> Recall that when growing a tree, at each current node (region), we split the region by choosing a particular feature and a threshold. The feature and the threshold are chosen among all P features  to minimize a certain loss. </a:t>
                </a:r>
              </a:p>
              <a:p>
                <a:r>
                  <a:rPr lang="en-US" dirty="0"/>
                  <a:t> With random forest, randomly choose among a subset of features ( P’&lt;P) for splitting each node </a:t>
                </a:r>
              </a:p>
              <a:p>
                <a:r>
                  <a:rPr lang="en-US" dirty="0"/>
                  <a:t> The resulting trees are more different</a:t>
                </a:r>
              </a:p>
              <a:p>
                <a:r>
                  <a:rPr lang="en-US" dirty="0"/>
                  <a:t> Rule of thumb: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rad>
                  </m:oMath>
                </a14:m>
                <a:r>
                  <a:rPr lang="en-US" dirty="0"/>
                  <a:t> (but should be tuned using test error or OOB error)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80E17E3-B81C-5F4F-A638-D4013D95966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87" t="-1754" r="-16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9CA3EB-4430-CB46-90AC-BF224902B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2627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5FE43-0C5F-BB42-B686-15C8A51F4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Bagging vs. RF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9F616E-F5D6-C24F-BBBB-7E09F1DE26C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539277"/>
                <a:ext cx="5392730" cy="4393172"/>
              </a:xfrm>
            </p:spPr>
            <p:txBody>
              <a:bodyPr/>
              <a:lstStyle/>
              <a:p>
                <a:r>
                  <a:rPr lang="en-US" dirty="0"/>
                  <a:t> Bagging: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ρ</m:t>
                    </m:r>
                    <m:r>
                      <a:rPr lang="en-US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>
                        <a:latin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den>
                    </m:f>
                    <m:r>
                      <a:rPr lang="en-US">
                        <a:latin typeface="Cambria Math" panose="02040503050406030204" pitchFamily="18" charset="0"/>
                      </a:rPr>
                      <m:t>(1−</m:t>
                    </m:r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ρ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r>
                  <a:rPr lang="en-US" dirty="0"/>
                  <a:t> Random forest (assuming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ρ</m:t>
                    </m:r>
                    <m:r>
                      <a:rPr lang="el-GR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=0</a:t>
                </a:r>
                <a:r>
                  <a:rPr lang="en-US" dirty="0"/>
                  <a:t>):</a:t>
                </a:r>
              </a:p>
              <a:p>
                <a:pPr marL="0" indent="0" algn="ctr">
                  <a:buNone/>
                </a:pPr>
                <a:r>
                  <a:rPr lang="en-US" dirty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𝐵</m:t>
                        </m:r>
                      </m:den>
                    </m:f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 Recall:</a:t>
                </a:r>
              </a:p>
              <a:p>
                <a:pPr marL="0" indent="0">
                  <a:buNone/>
                </a:pPr>
                <a:r>
                  <a:rPr lang="en-US" dirty="0"/>
                  <a:t>Test error = bias^2+ Variance +Noise Variance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E9F616E-F5D6-C24F-BBBB-7E09F1DE26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539277"/>
                <a:ext cx="5392730" cy="4393172"/>
              </a:xfrm>
              <a:blipFill>
                <a:blip r:embed="rId2"/>
                <a:stretch>
                  <a:fillRect l="-2582" t="-14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EE3358-174A-DB41-9527-59EB982AC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0203F3-DB17-EC4C-9D7B-DFD789449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044" y="449766"/>
            <a:ext cx="5703081" cy="481361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8AC073-C47A-024D-BC2D-E0524B7D7B23}"/>
              </a:ext>
            </a:extLst>
          </p:cNvPr>
          <p:cNvSpPr txBox="1"/>
          <p:nvPr/>
        </p:nvSpPr>
        <p:spPr>
          <a:xfrm>
            <a:off x="9902283" y="5588097"/>
            <a:ext cx="1939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ESL, Fig. 15.1</a:t>
            </a:r>
          </a:p>
        </p:txBody>
      </p:sp>
    </p:spTree>
    <p:extLst>
      <p:ext uri="{BB962C8B-B14F-4D97-AF65-F5344CB8AC3E}">
        <p14:creationId xmlns:p14="http://schemas.microsoft.com/office/powerpoint/2010/main" val="11574594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9DC63-5B6D-3A41-9113-537EFF441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60496-F40A-3345-8BB3-9A9448CA7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39278"/>
            <a:ext cx="4857471" cy="4196002"/>
          </a:xfrm>
        </p:spPr>
        <p:txBody>
          <a:bodyPr/>
          <a:lstStyle/>
          <a:p>
            <a:r>
              <a:rPr lang="en-US" dirty="0"/>
              <a:t> For each feature, add up the loss reduction at splits where this feature was used over all trees.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C3A7F2-07AB-0948-857B-6BDD6257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EE0F54-D721-634A-911F-2C8880F9A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8556" y="2039002"/>
            <a:ext cx="3696277" cy="369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59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D655B-719E-B546-B1B0-42B6DE738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D2BAA-DC5C-454D-B67F-133BD718C9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049792-7BDF-5747-9A3C-B5CC17E04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1449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4A11F-59CD-8F47-8A37-B5EF60018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with bagging and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360F6-A13B-CD4A-96B6-654B87836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Resulting model has many trees! </a:t>
            </a:r>
          </a:p>
          <a:p>
            <a:r>
              <a:rPr lang="en-US" dirty="0"/>
              <a:t> Lose interpretability!</a:t>
            </a:r>
          </a:p>
          <a:p>
            <a:r>
              <a:rPr lang="en-US" dirty="0"/>
              <a:t> Related methods (not covered): </a:t>
            </a:r>
          </a:p>
          <a:p>
            <a:pPr lvl="1"/>
            <a:r>
              <a:rPr lang="en-US" dirty="0"/>
              <a:t>Boosting</a:t>
            </a:r>
          </a:p>
          <a:p>
            <a:pPr lvl="1"/>
            <a:r>
              <a:rPr lang="en-US" dirty="0"/>
              <a:t>Gradient boosting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8A977F-F559-1D45-97C8-E0439CA8B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4539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04253-69C7-294F-BE03-DC1AFC0B3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you should know from this lecture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68BA90-74E0-A94B-A6EC-8D303FBBD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How to use/interpret decision tree ?</a:t>
            </a:r>
          </a:p>
          <a:p>
            <a:r>
              <a:rPr lang="en-US" dirty="0"/>
              <a:t> How to train a decision tree ?</a:t>
            </a:r>
          </a:p>
          <a:p>
            <a:pPr lvl="1"/>
            <a:r>
              <a:rPr lang="en-US" dirty="0"/>
              <a:t>Loss function for regression</a:t>
            </a:r>
          </a:p>
          <a:p>
            <a:pPr lvl="1"/>
            <a:r>
              <a:rPr lang="en-US" dirty="0"/>
              <a:t>Loss function for classification</a:t>
            </a:r>
          </a:p>
          <a:p>
            <a:r>
              <a:rPr lang="en-US" dirty="0"/>
              <a:t> How to reduce overfitting ?</a:t>
            </a:r>
          </a:p>
          <a:p>
            <a:r>
              <a:rPr lang="en-US" dirty="0"/>
              <a:t> What does bagging mean ?</a:t>
            </a:r>
          </a:p>
          <a:p>
            <a:r>
              <a:rPr lang="en-US" dirty="0"/>
              <a:t> How to train and use a random forest ?</a:t>
            </a:r>
          </a:p>
          <a:p>
            <a:r>
              <a:rPr lang="en-US" dirty="0"/>
              <a:t> How to determine feature importance?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60015D-6641-8F47-9AA1-827BBE719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6430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C6412-ADC2-7549-BCA4-D49E2D78B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77F6A-13E4-EB4E-AEE1-762480122E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[ESL] Hastie, T., &amp; </a:t>
            </a:r>
            <a:r>
              <a:rPr lang="en-US" dirty="0" err="1"/>
              <a:t>Tibshirani</a:t>
            </a:r>
            <a:r>
              <a:rPr lang="en-US" dirty="0"/>
              <a:t>, R. &amp; Friedman, J.(2008). The Elements of Statistical Learning; Data Mining, Inference and Prediction. Sec. 9. (Decision tree), Sec. 15.2 (Random forest)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B2854-7132-F34B-B4B7-0653A49B6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108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Decision tree as constrained space partition</a:t>
            </a:r>
          </a:p>
          <a:p>
            <a:r>
              <a:rPr lang="en-US" dirty="0"/>
              <a:t>Regression tree design</a:t>
            </a:r>
          </a:p>
          <a:p>
            <a:r>
              <a:rPr lang="en-US" dirty="0"/>
              <a:t>Decision tree pruning</a:t>
            </a:r>
          </a:p>
          <a:p>
            <a:r>
              <a:rPr lang="en-US" dirty="0"/>
              <a:t>Classification tree design</a:t>
            </a:r>
          </a:p>
          <a:p>
            <a:r>
              <a:rPr lang="en-US" dirty="0"/>
              <a:t>Bagging</a:t>
            </a:r>
          </a:p>
          <a:p>
            <a:r>
              <a:rPr lang="en-US" dirty="0"/>
              <a:t>Random Forest</a:t>
            </a:r>
          </a:p>
          <a:p>
            <a:r>
              <a:rPr lang="en-US" dirty="0"/>
              <a:t>Feature ranking from random forest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113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A6938-5110-C34F-B97B-1EAC0A63F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219" y="-147596"/>
            <a:ext cx="5513585" cy="1445706"/>
          </a:xfrm>
        </p:spPr>
        <p:txBody>
          <a:bodyPr>
            <a:noAutofit/>
          </a:bodyPr>
          <a:lstStyle/>
          <a:p>
            <a:r>
              <a:rPr lang="en-US" sz="3600" dirty="0"/>
              <a:t>Decision tree as constrained space partitioning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7C034B2-1F08-9145-A32C-45F3BC5352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69879" y="160659"/>
            <a:ext cx="5996660" cy="593124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327A03-0874-A542-B090-CD58B1CB6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88B0B8-43AC-FE4B-8C85-508F3DD21B34}"/>
              </a:ext>
            </a:extLst>
          </p:cNvPr>
          <p:cNvSpPr txBox="1"/>
          <p:nvPr/>
        </p:nvSpPr>
        <p:spPr>
          <a:xfrm>
            <a:off x="10693069" y="5709507"/>
            <a:ext cx="1448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Fig. 9.2 in ESL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3DD9635-A782-4240-843B-602254A329BF}"/>
                  </a:ext>
                </a:extLst>
              </p:cNvPr>
              <p:cNvSpPr txBox="1"/>
              <p:nvPr/>
            </p:nvSpPr>
            <p:spPr>
              <a:xfrm>
                <a:off x="924286" y="1530038"/>
                <a:ext cx="4487974" cy="44012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Each region is regressed/classified to the same value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The partition can be specified sequentially by splitting the range of one feature at a time.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The splitting rule can be described by a tree.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Each leaf node = One region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Size of tree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</m:d>
                  </m:oMath>
                </a14:m>
                <a:r>
                  <a:rPr lang="en-US" sz="2000" dirty="0"/>
                  <a:t>= number of leaf nodes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The partition is constrained: only rectangles in the 2D case.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000" dirty="0">
                    <a:solidFill>
                      <a:schemeClr val="tx2"/>
                    </a:solidFill>
                  </a:rPr>
                  <a:t>The top left partition cannot be realized by a decision tree.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53DD9635-A782-4240-843B-602254A329B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4286" y="1530038"/>
                <a:ext cx="4487974" cy="4401205"/>
              </a:xfrm>
              <a:prstGeom prst="rect">
                <a:avLst/>
              </a:prstGeom>
              <a:blipFill>
                <a:blip r:embed="rId3"/>
                <a:stretch>
                  <a:fillRect l="-1130" t="-865" b="-14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8FB2DC9-AF21-5441-B942-ADB78A03868E}"/>
              </a:ext>
            </a:extLst>
          </p:cNvPr>
          <p:cNvCxnSpPr>
            <a:cxnSpLocks/>
          </p:cNvCxnSpPr>
          <p:nvPr/>
        </p:nvCxnSpPr>
        <p:spPr>
          <a:xfrm flipH="1">
            <a:off x="6366077" y="289367"/>
            <a:ext cx="2071867" cy="22107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7BBD7CF-42AC-9549-8840-49AABEAED959}"/>
              </a:ext>
            </a:extLst>
          </p:cNvPr>
          <p:cNvCxnSpPr/>
          <p:nvPr/>
        </p:nvCxnSpPr>
        <p:spPr>
          <a:xfrm>
            <a:off x="6302415" y="241682"/>
            <a:ext cx="2199190" cy="22584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593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78C3F-6B48-9445-ACD8-D05AC9FA3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build a decision tree? </a:t>
            </a:r>
            <a:br>
              <a:rPr lang="en-US" dirty="0"/>
            </a:br>
            <a:r>
              <a:rPr lang="en-US" dirty="0"/>
              <a:t>(Regression Case)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28880D5-DA92-1444-81D0-B0CAD0B6F80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539278"/>
                <a:ext cx="5277394" cy="4325946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Goal: minimize RSS 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sup>
                        <m:e>
                          <m:nary>
                            <m:naryPr>
                              <m:chr m:val="∑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m:rPr>
                                  <m:brk m:alnAt="25"/>
                                </m:r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  <a:p>
                <a:r>
                  <a:rPr lang="en-US" dirty="0"/>
                  <a:t>Greedy algorithm:</a:t>
                </a:r>
              </a:p>
              <a:p>
                <a:r>
                  <a:rPr lang="en-US" dirty="0"/>
                  <a:t>Start with a single region (entire space) and iterate:</a:t>
                </a:r>
              </a:p>
              <a:p>
                <a:r>
                  <a:rPr lang="en-US" dirty="0"/>
                  <a:t>For each region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dirty="0"/>
                  <a:t>, select a feature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, and a splitting threshold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𝑠</m:t>
                    </m:r>
                  </m:oMath>
                </a14:m>
                <a:r>
                  <a:rPr lang="en-US" dirty="0"/>
                  <a:t>,  such that splitting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  with the criterion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 produces the largest decrease in RSS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Exhaustive search: for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, try all possible s in the current range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/>
                  <a:t> 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r>
                  <a:rPr lang="en-US" dirty="0"/>
                  <a:t>Stop splitting a region if it contains &lt;=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</m:oMath>
                </a14:m>
                <a:r>
                  <a:rPr lang="en-US" dirty="0"/>
                  <a:t> samples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28880D5-DA92-1444-81D0-B0CAD0B6F80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539278"/>
                <a:ext cx="5277394" cy="4325946"/>
              </a:xfrm>
              <a:blipFill>
                <a:blip r:embed="rId2"/>
                <a:stretch>
                  <a:fillRect l="-2398" t="-17836" r="-33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193B50-E7DE-154D-8F78-5775B65C6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5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A618C1-D88F-EB44-A166-B14DDA908692}"/>
              </a:ext>
            </a:extLst>
          </p:cNvPr>
          <p:cNvCxnSpPr/>
          <p:nvPr/>
        </p:nvCxnSpPr>
        <p:spPr>
          <a:xfrm>
            <a:off x="9496697" y="457200"/>
            <a:ext cx="0" cy="253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DE3ED895-28EF-0A4F-BAE5-523DE0FA79FF}"/>
              </a:ext>
            </a:extLst>
          </p:cNvPr>
          <p:cNvSpPr/>
          <p:nvPr/>
        </p:nvSpPr>
        <p:spPr>
          <a:xfrm>
            <a:off x="8712926" y="3353857"/>
            <a:ext cx="2782388" cy="24950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91D5204-C4DC-3C46-BE3F-884B6F2FF963}"/>
              </a:ext>
            </a:extLst>
          </p:cNvPr>
          <p:cNvCxnSpPr/>
          <p:nvPr/>
        </p:nvCxnSpPr>
        <p:spPr>
          <a:xfrm>
            <a:off x="9496697" y="3353857"/>
            <a:ext cx="0" cy="25341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D2BBC0C-7007-1846-9224-BEE6C2A2C175}"/>
                  </a:ext>
                </a:extLst>
              </p:cNvPr>
              <p:cNvSpPr/>
              <p:nvPr/>
            </p:nvSpPr>
            <p:spPr>
              <a:xfrm>
                <a:off x="8812417" y="1586334"/>
                <a:ext cx="53437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7D2BBC0C-7007-1846-9224-BEE6C2A2C17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12417" y="1586334"/>
                <a:ext cx="534377" cy="369332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1A9743E-F6F8-7C4A-A914-6B67648E9323}"/>
                  </a:ext>
                </a:extLst>
              </p:cNvPr>
              <p:cNvSpPr/>
              <p:nvPr/>
            </p:nvSpPr>
            <p:spPr>
              <a:xfrm>
                <a:off x="10280469" y="1607553"/>
                <a:ext cx="53969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1A9743E-F6F8-7C4A-A914-6B67648E932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280469" y="1607553"/>
                <a:ext cx="539699" cy="369332"/>
              </a:xfrm>
              <a:prstGeom prst="rect">
                <a:avLst/>
              </a:prstGeom>
              <a:blipFill>
                <a:blip r:embed="rId4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FA6E09A-72E2-A34B-8455-97A94977BCD9}"/>
              </a:ext>
            </a:extLst>
          </p:cNvPr>
          <p:cNvCxnSpPr/>
          <p:nvPr/>
        </p:nvCxnSpPr>
        <p:spPr>
          <a:xfrm>
            <a:off x="8971348" y="3370218"/>
            <a:ext cx="0" cy="2495006"/>
          </a:xfrm>
          <a:prstGeom prst="line">
            <a:avLst/>
          </a:prstGeom>
          <a:ln>
            <a:solidFill>
              <a:srgbClr val="0070C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8294FF-714D-5B4C-8FE0-9DE4C865AF2E}"/>
              </a:ext>
            </a:extLst>
          </p:cNvPr>
          <p:cNvCxnSpPr/>
          <p:nvPr/>
        </p:nvCxnSpPr>
        <p:spPr>
          <a:xfrm>
            <a:off x="9256553" y="3353857"/>
            <a:ext cx="0" cy="2495006"/>
          </a:xfrm>
          <a:prstGeom prst="line">
            <a:avLst/>
          </a:prstGeom>
          <a:ln>
            <a:solidFill>
              <a:srgbClr val="0070C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1A4795D-81F8-E04D-AC48-4DEA578E9989}"/>
              </a:ext>
            </a:extLst>
          </p:cNvPr>
          <p:cNvCxnSpPr/>
          <p:nvPr/>
        </p:nvCxnSpPr>
        <p:spPr>
          <a:xfrm>
            <a:off x="8712926" y="3697897"/>
            <a:ext cx="783771" cy="0"/>
          </a:xfrm>
          <a:prstGeom prst="line">
            <a:avLst/>
          </a:prstGeom>
          <a:ln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FFFE6DC-8768-0D43-909B-015DCD94A6F0}"/>
              </a:ext>
            </a:extLst>
          </p:cNvPr>
          <p:cNvCxnSpPr/>
          <p:nvPr/>
        </p:nvCxnSpPr>
        <p:spPr>
          <a:xfrm>
            <a:off x="8712924" y="4028823"/>
            <a:ext cx="783771" cy="0"/>
          </a:xfrm>
          <a:prstGeom prst="line">
            <a:avLst/>
          </a:prstGeom>
          <a:ln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3BAD08-0771-8248-9E72-BF3827ECB79D}"/>
              </a:ext>
            </a:extLst>
          </p:cNvPr>
          <p:cNvCxnSpPr/>
          <p:nvPr/>
        </p:nvCxnSpPr>
        <p:spPr>
          <a:xfrm>
            <a:off x="8712922" y="4359749"/>
            <a:ext cx="783771" cy="0"/>
          </a:xfrm>
          <a:prstGeom prst="line">
            <a:avLst/>
          </a:prstGeom>
          <a:ln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3D472381-72BB-B545-AEBF-653104F049DE}"/>
              </a:ext>
            </a:extLst>
          </p:cNvPr>
          <p:cNvCxnSpPr/>
          <p:nvPr/>
        </p:nvCxnSpPr>
        <p:spPr>
          <a:xfrm>
            <a:off x="8712920" y="4690675"/>
            <a:ext cx="783771" cy="0"/>
          </a:xfrm>
          <a:prstGeom prst="line">
            <a:avLst/>
          </a:prstGeom>
          <a:ln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ABDB2867-7105-2F40-A2D1-8E875FBCD867}"/>
              </a:ext>
            </a:extLst>
          </p:cNvPr>
          <p:cNvCxnSpPr/>
          <p:nvPr/>
        </p:nvCxnSpPr>
        <p:spPr>
          <a:xfrm>
            <a:off x="8712918" y="5021601"/>
            <a:ext cx="783771" cy="0"/>
          </a:xfrm>
          <a:prstGeom prst="line">
            <a:avLst/>
          </a:prstGeom>
          <a:ln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1CC9382-489A-2046-AE8E-B3BB31D67690}"/>
              </a:ext>
            </a:extLst>
          </p:cNvPr>
          <p:cNvCxnSpPr/>
          <p:nvPr/>
        </p:nvCxnSpPr>
        <p:spPr>
          <a:xfrm>
            <a:off x="8712916" y="5352527"/>
            <a:ext cx="783771" cy="0"/>
          </a:xfrm>
          <a:prstGeom prst="line">
            <a:avLst/>
          </a:prstGeom>
          <a:ln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3840928-C860-B640-BF43-8F41BAE236AE}"/>
              </a:ext>
            </a:extLst>
          </p:cNvPr>
          <p:cNvCxnSpPr/>
          <p:nvPr/>
        </p:nvCxnSpPr>
        <p:spPr>
          <a:xfrm>
            <a:off x="8712914" y="5683453"/>
            <a:ext cx="783771" cy="0"/>
          </a:xfrm>
          <a:prstGeom prst="line">
            <a:avLst/>
          </a:prstGeom>
          <a:ln>
            <a:solidFill>
              <a:srgbClr val="00B05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5AA315B-6B1F-A948-8458-A33061FB0F29}"/>
                  </a:ext>
                </a:extLst>
              </p:cNvPr>
              <p:cNvSpPr txBox="1"/>
              <p:nvPr/>
            </p:nvSpPr>
            <p:spPr>
              <a:xfrm>
                <a:off x="8657331" y="3017950"/>
                <a:ext cx="26909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All possible splits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:  </a:t>
                </a:r>
              </a:p>
            </p:txBody>
          </p:sp>
        </mc:Choice>
        <mc:Fallback xmlns=""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5AA315B-6B1F-A948-8458-A33061FB0F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57331" y="3017950"/>
                <a:ext cx="2690949" cy="369332"/>
              </a:xfrm>
              <a:prstGeom prst="rect">
                <a:avLst/>
              </a:prstGeom>
              <a:blipFill>
                <a:blip r:embed="rId5"/>
                <a:stretch>
                  <a:fillRect l="-1878" t="-6667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2849790C-E982-CE4E-9004-EB50FEBD18B0}"/>
              </a:ext>
            </a:extLst>
          </p:cNvPr>
          <p:cNvSpPr/>
          <p:nvPr/>
        </p:nvSpPr>
        <p:spPr>
          <a:xfrm>
            <a:off x="8712926" y="457200"/>
            <a:ext cx="2782388" cy="249500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B6AEF4C-FA00-C84A-8155-10238BEDD2AA}"/>
                  </a:ext>
                </a:extLst>
              </p:cNvPr>
              <p:cNvSpPr/>
              <p:nvPr/>
            </p:nvSpPr>
            <p:spPr>
              <a:xfrm>
                <a:off x="10313120" y="4321343"/>
                <a:ext cx="53969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DB6AEF4C-FA00-C84A-8155-10238BEDD2A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13120" y="4321343"/>
                <a:ext cx="539699" cy="369332"/>
              </a:xfrm>
              <a:prstGeom prst="rect">
                <a:avLst/>
              </a:prstGeom>
              <a:blipFill>
                <a:blip r:embed="rId6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258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EA06D-FDD9-A141-A88F-71D767829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Overfitting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7EF020-1863-DF40-A54D-F0B313273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tree is very prone to overfitting</a:t>
            </a:r>
          </a:p>
          <a:p>
            <a:r>
              <a:rPr lang="en-US" dirty="0"/>
              <a:t>Can exactly represent any function defined by the training set by having as many regions (or leaf nodes) as needed (Fully grown tree)</a:t>
            </a:r>
          </a:p>
          <a:p>
            <a:r>
              <a:rPr lang="en-US" dirty="0"/>
              <a:t>How to control overfitting?</a:t>
            </a:r>
          </a:p>
          <a:p>
            <a:pPr lvl="1"/>
            <a:r>
              <a:rPr lang="en-US" dirty="0"/>
              <a:t>Find optimal subtree (with a certain constraint on the minimum number of samples in the leaf nodes or maximum depth) by cross validation: too many possibilities</a:t>
            </a:r>
          </a:p>
          <a:p>
            <a:pPr lvl="1"/>
            <a:r>
              <a:rPr lang="en-US" dirty="0"/>
              <a:t>Stop growing once RSS stop decreasing by a threshold with any new cut: </a:t>
            </a:r>
          </a:p>
          <a:p>
            <a:pPr lvl="2"/>
            <a:r>
              <a:rPr lang="en-US" sz="1600" dirty="0"/>
              <a:t>Not good because we use greedy search. It is possible to find a good cut after a bad one.</a:t>
            </a:r>
          </a:p>
          <a:p>
            <a:pPr lvl="1"/>
            <a:r>
              <a:rPr lang="en-US" dirty="0"/>
              <a:t>Better idea: grow a full tree first, then prune the tree.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9D6371-F76A-7D46-8E5D-9CE5441B2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079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6AD15-0996-C244-9990-A1C86073D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Weakest link pruning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E1B81-7113-AD4F-A72E-11AB4550F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539277"/>
            <a:ext cx="5486400" cy="4391260"/>
          </a:xfrm>
        </p:spPr>
        <p:txBody>
          <a:bodyPr/>
          <a:lstStyle/>
          <a:p>
            <a:r>
              <a:rPr lang="en-US" dirty="0"/>
              <a:t> Starting with with the initial full tree T0 , merge two adjacent leave nodes (daughter nodes) to a single leaf node (mother). Select which nodes to merge by minimizing error increase. This produces a tree with one less region (or node)</a:t>
            </a:r>
          </a:p>
          <a:p>
            <a:r>
              <a:rPr lang="en-US" dirty="0"/>
              <a:t> Repeat to merge another two nodes, until the minimum size tree is reached (e.g. a stump with 2 nodes)</a:t>
            </a:r>
          </a:p>
          <a:p>
            <a:r>
              <a:rPr lang="en-US" dirty="0"/>
              <a:t> Generate a sequence of trees</a:t>
            </a:r>
          </a:p>
          <a:p>
            <a:pPr marL="0" indent="0" algn="ctr">
              <a:buNone/>
            </a:pPr>
            <a:r>
              <a:rPr lang="en-US" dirty="0"/>
              <a:t>T0, T1, T2, T3, …</a:t>
            </a:r>
          </a:p>
          <a:p>
            <a:r>
              <a:rPr lang="en-US" dirty="0"/>
              <a:t> Which one to choose?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6E784D-8670-344C-9DA6-6A24A100E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1720D4-8DC9-BB48-9369-7C054273D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92" y="520337"/>
            <a:ext cx="5207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762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C5A01-2ED3-BB49-B10E-D6FE3D23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complexity pruning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6B7D14E-20A4-6E4B-BA3E-AF43453216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Minimize a complexity regularized loss, over all possible trees T0, T1, T2, …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m:rPr>
                          <m:sty m:val="p"/>
                        </m:rPr>
                        <a:rPr lang="el-GR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α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i="1">
                              <a:latin typeface="Cambria Math" panose="02040503050406030204" pitchFamily="18" charset="0"/>
                            </a:rPr>
                            <m:t>𝑚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d>
                            <m:dPr>
                              <m:begChr m:val="|"/>
                              <m:endChr m:val="|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d>
                        </m:sup>
                        <m:e>
                          <m:nary>
                            <m:naryPr>
                              <m:chr m:val="∑"/>
                              <m:limLoc m:val="subSup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m:rPr>
                                  <m:brk m:alnAt="25"/>
                                </m:rPr>
                                <a:rPr lang="en-US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𝑅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sub>
                            <m:sup/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𝑛</m:t>
                                          </m:r>
                                        </m:sub>
                                      </m:sSub>
                                      <m:r>
                                        <a:rPr lang="en-US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i="1">
                                                  <a:latin typeface="Cambria Math" panose="02040503050406030204" pitchFamily="18" charset="0"/>
                                                </a:rPr>
                                                <m:t>𝑦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i="1">
                                              <a:latin typeface="Cambria Math" panose="02040503050406030204" pitchFamily="18" charset="0"/>
                                            </a:rPr>
                                            <m:t>𝑚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nary>
                      <m:r>
                        <a:rPr lang="en-US" b="0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α</m:t>
                      </m:r>
                      <m:d>
                        <m:dPr>
                          <m:begChr m:val="|"/>
                          <m:endChr m:val="|"/>
                          <m:ctrlPr>
                            <a:rPr lang="el-G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</m:oMath>
                  </m:oMathPara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</m:oMath>
                </a14:m>
                <a:r>
                  <a:rPr lang="en-US" dirty="0"/>
                  <a:t>=0: Full tree,</a:t>
                </a:r>
                <a:r>
                  <a:rPr lang="el-GR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𝛼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=∞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minimum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sized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tree</m:t>
                    </m:r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/>
                  <a:t>How to choose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</m:oMath>
                </a14:m>
                <a:r>
                  <a:rPr lang="en-US" dirty="0"/>
                  <a:t>? Cross validation!</a:t>
                </a:r>
              </a:p>
              <a:p>
                <a:pPr lvl="1"/>
                <a:r>
                  <a:rPr lang="en-US" dirty="0"/>
                  <a:t>For each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  <m: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  <a:p>
                <a:pPr lvl="2"/>
                <a:r>
                  <a:rPr lang="en-US" sz="1600" dirty="0"/>
                  <a:t>For each validation fold: </a:t>
                </a:r>
              </a:p>
              <a:p>
                <a:pPr lvl="3"/>
                <a:r>
                  <a:rPr lang="en-US" sz="1600" dirty="0"/>
                  <a:t>build a sequence of trees using the training set, and finding the RSS on the testing set for each candidate tree. Find a tree that minimizes 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l-G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d>
                  </m:oMath>
                </a14:m>
                <a:endParaRPr lang="en-US" sz="1600" dirty="0"/>
              </a:p>
              <a:p>
                <a:pPr lvl="2"/>
                <a:r>
                  <a:rPr lang="en-US" sz="1600" dirty="0"/>
                  <a:t>Find average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</a:rPr>
                      <m:t>𝐿</m:t>
                    </m:r>
                    <m:d>
                      <m:d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l-GR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</m:d>
                  </m:oMath>
                </a14:m>
                <a:r>
                  <a:rPr lang="en-US" sz="1600" dirty="0"/>
                  <a:t> over all validation folds</a:t>
                </a:r>
              </a:p>
              <a:p>
                <a:r>
                  <a:rPr lang="en-US" dirty="0"/>
                  <a:t>When dataset is very large, can just pick one tree that has minimal RSS for the </a:t>
                </a:r>
                <a:r>
                  <a:rPr lang="en-US" dirty="0" err="1"/>
                  <a:t>testset</a:t>
                </a:r>
                <a:r>
                  <a:rPr lang="en-US" dirty="0"/>
                  <a:t>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6B7D14E-20A4-6E4B-BA3E-AF43453216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61" t="-181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47EAE9-7855-A344-9527-2CD8E7979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B2F363-636F-D741-8521-7B3D3C32DE54}"/>
              </a:ext>
            </a:extLst>
          </p:cNvPr>
          <p:cNvSpPr txBox="1"/>
          <p:nvPr/>
        </p:nvSpPr>
        <p:spPr>
          <a:xfrm>
            <a:off x="8716977" y="2379306"/>
            <a:ext cx="125963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Number of leaf nodes (regions)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2466BC2-6F2F-5944-BCA9-80516AFC1C09}"/>
              </a:ext>
            </a:extLst>
          </p:cNvPr>
          <p:cNvCxnSpPr/>
          <p:nvPr/>
        </p:nvCxnSpPr>
        <p:spPr>
          <a:xfrm flipH="1" flipV="1">
            <a:off x="8444204" y="2379306"/>
            <a:ext cx="307910" cy="363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054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3E41-39E7-0044-B0E2-DD441A4B4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Example: Predicting baseball player salaries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D3D010-1225-CE44-97E5-E984CCE3AF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05DE3B-38B0-A247-B530-57A38438F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3708B-A399-DF45-B05A-D2A432E9C5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951" y="1539277"/>
            <a:ext cx="7543800" cy="3200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E926A6B-CB20-2A47-B7A6-50937EFD0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3804" y="1652245"/>
            <a:ext cx="2679574" cy="2732321"/>
          </a:xfrm>
          <a:prstGeom prst="rect">
            <a:avLst/>
          </a:prstGeom>
        </p:spPr>
      </p:pic>
      <p:sp>
        <p:nvSpPr>
          <p:cNvPr id="7" name="Freeform 6">
            <a:extLst>
              <a:ext uri="{FF2B5EF4-FFF2-40B4-BE49-F238E27FC236}">
                <a16:creationId xmlns:a16="http://schemas.microsoft.com/office/drawing/2014/main" id="{E96CAEDF-E0CF-CE42-9BD3-34FF34C80F19}"/>
              </a:ext>
            </a:extLst>
          </p:cNvPr>
          <p:cNvSpPr/>
          <p:nvPr/>
        </p:nvSpPr>
        <p:spPr>
          <a:xfrm>
            <a:off x="5864290" y="3078828"/>
            <a:ext cx="158620" cy="121298"/>
          </a:xfrm>
          <a:custGeom>
            <a:avLst/>
            <a:gdLst>
              <a:gd name="connsiteX0" fmla="*/ 231871 w 231871"/>
              <a:gd name="connsiteY0" fmla="*/ 9331 h 158621"/>
              <a:gd name="connsiteX1" fmla="*/ 166557 w 231871"/>
              <a:gd name="connsiteY1" fmla="*/ 18662 h 158621"/>
              <a:gd name="connsiteX2" fmla="*/ 138565 w 231871"/>
              <a:gd name="connsiteY2" fmla="*/ 9331 h 158621"/>
              <a:gd name="connsiteX3" fmla="*/ 45259 w 231871"/>
              <a:gd name="connsiteY3" fmla="*/ 0 h 158621"/>
              <a:gd name="connsiteX4" fmla="*/ 7937 w 231871"/>
              <a:gd name="connsiteY4" fmla="*/ 9331 h 158621"/>
              <a:gd name="connsiteX5" fmla="*/ 35929 w 231871"/>
              <a:gd name="connsiteY5" fmla="*/ 139960 h 158621"/>
              <a:gd name="connsiteX6" fmla="*/ 63920 w 231871"/>
              <a:gd name="connsiteY6" fmla="*/ 158621 h 158621"/>
              <a:gd name="connsiteX7" fmla="*/ 166557 w 231871"/>
              <a:gd name="connsiteY7" fmla="*/ 149290 h 158621"/>
              <a:gd name="connsiteX8" fmla="*/ 175888 w 231871"/>
              <a:gd name="connsiteY8" fmla="*/ 121298 h 158621"/>
              <a:gd name="connsiteX9" fmla="*/ 147896 w 231871"/>
              <a:gd name="connsiteY9" fmla="*/ 46653 h 158621"/>
              <a:gd name="connsiteX10" fmla="*/ 175888 w 231871"/>
              <a:gd name="connsiteY10" fmla="*/ 0 h 15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31871" h="158621">
                <a:moveTo>
                  <a:pt x="231871" y="9331"/>
                </a:moveTo>
                <a:cubicBezTo>
                  <a:pt x="210100" y="12441"/>
                  <a:pt x="188549" y="18662"/>
                  <a:pt x="166557" y="18662"/>
                </a:cubicBezTo>
                <a:cubicBezTo>
                  <a:pt x="156722" y="18662"/>
                  <a:pt x="148286" y="10827"/>
                  <a:pt x="138565" y="9331"/>
                </a:cubicBezTo>
                <a:cubicBezTo>
                  <a:pt x="107671" y="4578"/>
                  <a:pt x="76361" y="3110"/>
                  <a:pt x="45259" y="0"/>
                </a:cubicBezTo>
                <a:cubicBezTo>
                  <a:pt x="32818" y="3110"/>
                  <a:pt x="10821" y="-3164"/>
                  <a:pt x="7937" y="9331"/>
                </a:cubicBezTo>
                <a:cubicBezTo>
                  <a:pt x="-6527" y="72010"/>
                  <a:pt x="-3454" y="108453"/>
                  <a:pt x="35929" y="139960"/>
                </a:cubicBezTo>
                <a:cubicBezTo>
                  <a:pt x="44685" y="146965"/>
                  <a:pt x="54590" y="152401"/>
                  <a:pt x="63920" y="158621"/>
                </a:cubicBezTo>
                <a:cubicBezTo>
                  <a:pt x="98132" y="155511"/>
                  <a:pt x="133967" y="160154"/>
                  <a:pt x="166557" y="149290"/>
                </a:cubicBezTo>
                <a:cubicBezTo>
                  <a:pt x="175888" y="146180"/>
                  <a:pt x="175888" y="131133"/>
                  <a:pt x="175888" y="121298"/>
                </a:cubicBezTo>
                <a:cubicBezTo>
                  <a:pt x="175888" y="80945"/>
                  <a:pt x="167201" y="75611"/>
                  <a:pt x="147896" y="46653"/>
                </a:cubicBezTo>
                <a:cubicBezTo>
                  <a:pt x="183652" y="22816"/>
                  <a:pt x="175888" y="39206"/>
                  <a:pt x="175888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riped Right Arrow 8">
            <a:extLst>
              <a:ext uri="{FF2B5EF4-FFF2-40B4-BE49-F238E27FC236}">
                <a16:creationId xmlns:a16="http://schemas.microsoft.com/office/drawing/2014/main" id="{3A8780A1-8E01-E74C-89A4-49372D9B47E5}"/>
              </a:ext>
            </a:extLst>
          </p:cNvPr>
          <p:cNvSpPr/>
          <p:nvPr/>
        </p:nvSpPr>
        <p:spPr>
          <a:xfrm>
            <a:off x="8441339" y="3067317"/>
            <a:ext cx="489877" cy="48463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ACCA9D-981B-214C-94C6-49ABB5301317}"/>
              </a:ext>
            </a:extLst>
          </p:cNvPr>
          <p:cNvSpPr txBox="1"/>
          <p:nvPr/>
        </p:nvSpPr>
        <p:spPr>
          <a:xfrm>
            <a:off x="4610129" y="5537683"/>
            <a:ext cx="76624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http://</a:t>
            </a:r>
            <a:r>
              <a:rPr lang="en-US" dirty="0" err="1"/>
              <a:t>web.stanford.edu</a:t>
            </a:r>
            <a:r>
              <a:rPr lang="en-US" dirty="0"/>
              <a:t>/class/stats202/notes/Tree/Regression-</a:t>
            </a:r>
            <a:r>
              <a:rPr lang="en-US" dirty="0" err="1"/>
              <a:t>trees.html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2001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46561</TotalTime>
  <Words>1837</Words>
  <Application>Microsoft Macintosh PowerPoint</Application>
  <PresentationFormat>Widescreen</PresentationFormat>
  <Paragraphs>205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Cambria Math</vt:lpstr>
      <vt:lpstr>Wingdings</vt:lpstr>
      <vt:lpstr>Retrospect</vt:lpstr>
      <vt:lpstr>Lecture 13  Decision Trees and Random Forest</vt:lpstr>
      <vt:lpstr>End of Semester Logistics</vt:lpstr>
      <vt:lpstr>Outline</vt:lpstr>
      <vt:lpstr>Decision tree as constrained space partitioning</vt:lpstr>
      <vt:lpstr>How to build a decision tree?  (Regression Case) </vt:lpstr>
      <vt:lpstr>Overfitting</vt:lpstr>
      <vt:lpstr>Weakest link pruning</vt:lpstr>
      <vt:lpstr>Cost complexity pruning</vt:lpstr>
      <vt:lpstr>Example: Predicting baseball player salaries</vt:lpstr>
      <vt:lpstr>Feature importance</vt:lpstr>
      <vt:lpstr>Demo: weather prediction using decision tree</vt:lpstr>
      <vt:lpstr>What about classification?</vt:lpstr>
      <vt:lpstr>Classification loss</vt:lpstr>
      <vt:lpstr>Performance metric and pruning</vt:lpstr>
      <vt:lpstr>Example: Classifying heart disease </vt:lpstr>
      <vt:lpstr>Advantage of decision tree</vt:lpstr>
      <vt:lpstr>Bagging (Bootstrap Aggregating)</vt:lpstr>
      <vt:lpstr>Out of bag (OOB) error</vt:lpstr>
      <vt:lpstr>Why bagging?</vt:lpstr>
      <vt:lpstr>Problems with bagging? </vt:lpstr>
      <vt:lpstr>Random Forest</vt:lpstr>
      <vt:lpstr>Bagging vs. RF</vt:lpstr>
      <vt:lpstr>Feature importance</vt:lpstr>
      <vt:lpstr>Demo: Random forest</vt:lpstr>
      <vt:lpstr>Problem with bagging and random forest</vt:lpstr>
      <vt:lpstr>What you should know from this lecture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Sundeep Rangan</dc:creator>
  <cp:lastModifiedBy>Pei Liu</cp:lastModifiedBy>
  <cp:revision>730</cp:revision>
  <cp:lastPrinted>2021-05-10T13:58:38Z</cp:lastPrinted>
  <dcterms:created xsi:type="dcterms:W3CDTF">2015-03-22T11:15:32Z</dcterms:created>
  <dcterms:modified xsi:type="dcterms:W3CDTF">2021-05-10T14:15:55Z</dcterms:modified>
</cp:coreProperties>
</file>